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7" autoAdjust="0"/>
    <p:restoredTop sz="93582" autoAdjust="0"/>
  </p:normalViewPr>
  <p:slideViewPr>
    <p:cSldViewPr snapToGrid="0">
      <p:cViewPr varScale="1">
        <p:scale>
          <a:sx n="60" d="100"/>
          <a:sy n="60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6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3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212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104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41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99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37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4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68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89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60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55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13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1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7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388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TiPpMU86F8RP8Gfs6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s://forms.gle/gr4CTkQZQJcHgN14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orms.gle/Y2cSUAvx3K32cmMZ9" TargetMode="External"/><Relationship Id="rId5" Type="http://schemas.openxmlformats.org/officeDocument/2006/relationships/hyperlink" Target="https://forms.gle/bRwh9mrKb7DyLA397" TargetMode="External"/><Relationship Id="rId4" Type="http://schemas.openxmlformats.org/officeDocument/2006/relationships/hyperlink" Target="https://forms.gle/kzcJ3z6nzMTik25v7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ozaweb.com/sr/" TargetMode="External"/><Relationship Id="rId3" Type="http://schemas.openxmlformats.org/officeDocument/2006/relationships/hyperlink" Target="https://genial.ly/" TargetMode="External"/><Relationship Id="rId7" Type="http://schemas.openxmlformats.org/officeDocument/2006/relationships/hyperlink" Target="https://www.jigsawplanet.com/" TargetMode="External"/><Relationship Id="rId2" Type="http://schemas.openxmlformats.org/officeDocument/2006/relationships/hyperlink" Target="https://www.remove.bg/uploa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learningapps.org/" TargetMode="External"/><Relationship Id="rId11" Type="http://schemas.openxmlformats.org/officeDocument/2006/relationships/hyperlink" Target="https://obsproject.com/download" TargetMode="External"/><Relationship Id="rId5" Type="http://schemas.openxmlformats.org/officeDocument/2006/relationships/hyperlink" Target="https://app.biteable.com/" TargetMode="External"/><Relationship Id="rId10" Type="http://schemas.openxmlformats.org/officeDocument/2006/relationships/hyperlink" Target="https://shotcut.org/download/" TargetMode="External"/><Relationship Id="rId4" Type="http://schemas.openxmlformats.org/officeDocument/2006/relationships/hyperlink" Target="https://www.pixton.com/" TargetMode="External"/><Relationship Id="rId9" Type="http://schemas.openxmlformats.org/officeDocument/2006/relationships/hyperlink" Target="https://www.canva.com/sr_r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09272" y="1550453"/>
            <a:ext cx="92639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Bahnschrift SemiBold SemiConden" panose="020B0502040204020203" pitchFamily="34" charset="0"/>
              </a:rPr>
              <a:t>Основна школа ’’Иво Андрић’’ Ниш</a:t>
            </a:r>
          </a:p>
          <a:p>
            <a:r>
              <a:rPr lang="sr-Cyrl-BA" dirty="0" smtClean="0">
                <a:latin typeface="Bahnschrift SemiBold SemiConden" panose="020B0502040204020203" pitchFamily="34" charset="0"/>
              </a:rPr>
              <a:t>Наставни предмет: Географија</a:t>
            </a:r>
          </a:p>
          <a:p>
            <a:r>
              <a:rPr lang="sr-Cyrl-BA" dirty="0" smtClean="0">
                <a:latin typeface="Bahnschrift SemiBold SemiConden" panose="020B0502040204020203" pitchFamily="34" charset="0"/>
              </a:rPr>
              <a:t>Разред и одељење: </a:t>
            </a:r>
            <a:r>
              <a:rPr lang="sr-Latn-RS" dirty="0" smtClean="0">
                <a:latin typeface="Bahnschrift SemiBold SemiConden" panose="020B0502040204020203" pitchFamily="34" charset="0"/>
              </a:rPr>
              <a:t>VI-1,2,3,4</a:t>
            </a:r>
            <a:r>
              <a:rPr lang="sr-Cyrl-BA" dirty="0" smtClean="0">
                <a:latin typeface="Bahnschrift SemiBold SemiConden" panose="020B0502040204020203" pitchFamily="34" charset="0"/>
              </a:rPr>
              <a:t> </a:t>
            </a:r>
          </a:p>
          <a:p>
            <a:r>
              <a:rPr lang="sr-Cyrl-BA" dirty="0" smtClean="0">
                <a:latin typeface="Bahnschrift SemiBold SemiConden" panose="020B0502040204020203" pitchFamily="34" charset="0"/>
              </a:rPr>
              <a:t>Наставник : Ненад јанковић</a:t>
            </a:r>
          </a:p>
          <a:p>
            <a:r>
              <a:rPr lang="sr-Cyrl-BA" dirty="0" smtClean="0">
                <a:latin typeface="Bahnschrift SemiBold SemiConden" panose="020B0502040204020203" pitchFamily="34" charset="0"/>
              </a:rPr>
              <a:t>Датум 30.5.2020                                                     редни број часа</a:t>
            </a:r>
            <a:endParaRPr lang="en-US" dirty="0">
              <a:latin typeface="Bahnschrift SemiBold SemiConden" panose="020B0502040204020203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608964"/>
              </p:ext>
            </p:extLst>
          </p:nvPr>
        </p:nvGraphicFramePr>
        <p:xfrm>
          <a:off x="989350" y="3027781"/>
          <a:ext cx="9383843" cy="330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8623"/>
                <a:gridCol w="7285220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BA" dirty="0" smtClean="0">
                          <a:latin typeface="Bahnschrift SemiBold SemiConden" panose="020B0502040204020203" pitchFamily="34" charset="0"/>
                        </a:rPr>
                        <a:t>Наставна тема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latin typeface="Bahnschrift SemiBold SemiConden" panose="020B0502040204020203" pitchFamily="34" charset="0"/>
                        </a:rPr>
                        <a:t>Политичка географија - Европа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BA" dirty="0" smtClean="0">
                          <a:latin typeface="Bahnschrift SemiBold SemiConden" panose="020B0502040204020203" pitchFamily="34" charset="0"/>
                        </a:rPr>
                        <a:t>Наставна јединица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sr-Cyrl-BA" dirty="0" smtClean="0">
                          <a:latin typeface="Bahnschrift SemiBold SemiConden" panose="020B0502040204020203" pitchFamily="34" charset="0"/>
                        </a:rPr>
                        <a:t>Главни град и облик владавине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sr-Cyrl-BA" dirty="0" smtClean="0">
                          <a:latin typeface="Bahnschrift SemiBold SemiConden" panose="020B0502040204020203" pitchFamily="34" charset="0"/>
                        </a:rPr>
                        <a:t>Величина и облик држава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sr-Cyrl-BA" dirty="0" smtClean="0">
                          <a:latin typeface="Bahnschrift SemiBold SemiConden" panose="020B0502040204020203" pitchFamily="34" charset="0"/>
                        </a:rPr>
                        <a:t>Политичко-географска карта Европе</a:t>
                      </a:r>
                      <a:r>
                        <a:rPr lang="sr-Cyrl-BA" baseline="0" dirty="0" smtClean="0">
                          <a:latin typeface="Bahnschrift SemiBold SemiConden" panose="020B0502040204020203" pitchFamily="34" charset="0"/>
                        </a:rPr>
                        <a:t> после Другог светског рата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sr-Cyrl-BA" dirty="0" smtClean="0">
                          <a:latin typeface="Bahnschrift SemiBold SemiConden" panose="020B0502040204020203" pitchFamily="34" charset="0"/>
                        </a:rPr>
                        <a:t>Политичка карта света после Другог светског рата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sr-Cyrl-BA" dirty="0" smtClean="0">
                          <a:latin typeface="Bahnschrift SemiBold SemiConden" panose="020B0502040204020203" pitchFamily="34" charset="0"/>
                        </a:rPr>
                        <a:t>Територијални интегритет</a:t>
                      </a:r>
                      <a:r>
                        <a:rPr lang="sr-Cyrl-BA" baseline="0" dirty="0" smtClean="0">
                          <a:latin typeface="Bahnschrift SemiBold SemiConden" panose="020B0502040204020203" pitchFamily="34" charset="0"/>
                        </a:rPr>
                        <a:t> </a:t>
                      </a:r>
                      <a:r>
                        <a:rPr lang="sr-Cyrl-BA" dirty="0" smtClean="0">
                          <a:latin typeface="Bahnschrift SemiBold SemiConden" panose="020B0502040204020203" pitchFamily="34" charset="0"/>
                        </a:rPr>
                        <a:t>и интеграциони процеси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sr-Cyrl-BA" dirty="0" smtClean="0">
                          <a:latin typeface="Bahnschrift SemiBold SemiConden" panose="020B0502040204020203" pitchFamily="34" charset="0"/>
                        </a:rPr>
                        <a:t>Европа географски положај</a:t>
                      </a:r>
                      <a:r>
                        <a:rPr lang="en-US" dirty="0" smtClean="0">
                          <a:latin typeface="Bahnschrift SemiBold SemiConden" panose="020B0502040204020203" pitchFamily="34" charset="0"/>
                        </a:rPr>
                        <a:t>, </a:t>
                      </a:r>
                      <a:r>
                        <a:rPr lang="sr-Cyrl-BA" dirty="0" smtClean="0">
                          <a:latin typeface="Bahnschrift SemiBold SemiConden" panose="020B0502040204020203" pitchFamily="34" charset="0"/>
                        </a:rPr>
                        <a:t>границе и величина Европе</a:t>
                      </a:r>
                      <a:r>
                        <a:rPr lang="en-US" dirty="0" smtClean="0">
                          <a:latin typeface="Bahnschrift SemiBold SemiConden" panose="020B0502040204020203" pitchFamily="34" charset="0"/>
                        </a:rPr>
                        <a:t>, </a:t>
                      </a:r>
                      <a:r>
                        <a:rPr lang="sr-Cyrl-BA" dirty="0" smtClean="0">
                          <a:latin typeface="Bahnschrift SemiBold SemiConden" panose="020B0502040204020203" pitchFamily="34" charset="0"/>
                        </a:rPr>
                        <a:t>природне карактеристике и рељеф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sr-Cyrl-BA" dirty="0" smtClean="0">
                          <a:latin typeface="Bahnschrift SemiBold SemiConden" panose="020B0502040204020203" pitchFamily="34" charset="0"/>
                        </a:rPr>
                        <a:t>Клима и биљни свет</a:t>
                      </a:r>
                      <a:r>
                        <a:rPr lang="en-US" dirty="0" smtClean="0">
                          <a:latin typeface="Bahnschrift SemiBold SemiConden" panose="020B0502040204020203" pitchFamily="34" charset="0"/>
                        </a:rPr>
                        <a:t>, </a:t>
                      </a:r>
                      <a:r>
                        <a:rPr lang="sr-Cyrl-BA" dirty="0" smtClean="0">
                          <a:latin typeface="Bahnschrift SemiBold SemiConden" panose="020B0502040204020203" pitchFamily="34" charset="0"/>
                        </a:rPr>
                        <a:t>воде на копну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sr-Cyrl-BA" dirty="0" smtClean="0">
                          <a:latin typeface="Bahnschrift SemiBold SemiConden" panose="020B0502040204020203" pitchFamily="34" charset="0"/>
                        </a:rPr>
                        <a:t>Друштвено-геграфске одлике</a:t>
                      </a:r>
                      <a:r>
                        <a:rPr lang="en-US" dirty="0" smtClean="0">
                          <a:latin typeface="Bahnschrift SemiBold SemiConden" panose="020B0502040204020203" pitchFamily="34" charset="0"/>
                        </a:rPr>
                        <a:t> </a:t>
                      </a:r>
                      <a:r>
                        <a:rPr lang="sr-Cyrl-BA" dirty="0" smtClean="0">
                          <a:latin typeface="Bahnschrift SemiBold SemiConden" panose="020B0502040204020203" pitchFamily="34" charset="0"/>
                        </a:rPr>
                        <a:t>и регионална подела Европе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BA" dirty="0" smtClean="0">
                          <a:latin typeface="Bahnschrift SemiBold SemiConden" panose="020B0502040204020203" pitchFamily="34" charset="0"/>
                        </a:rPr>
                        <a:t>Тип</a:t>
                      </a:r>
                      <a:r>
                        <a:rPr lang="sr-Cyrl-BA" baseline="0" dirty="0" smtClean="0">
                          <a:latin typeface="Bahnschrift SemiBold SemiConden" panose="020B0502040204020203" pitchFamily="34" charset="0"/>
                        </a:rPr>
                        <a:t> часа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latin typeface="Bahnschrift SemiBold SemiConden" panose="020B0502040204020203" pitchFamily="34" charset="0"/>
                        </a:rPr>
                        <a:t>обрада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89930" y="534790"/>
            <a:ext cx="51995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000" dirty="0" smtClean="0">
                <a:latin typeface="Bahnschrift SemiBold SemiConden" panose="020B0502040204020203" pitchFamily="34" charset="0"/>
              </a:rPr>
              <a:t>Припрема за час</a:t>
            </a:r>
            <a:endParaRPr lang="en-US" sz="3000" dirty="0"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453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588784"/>
              </p:ext>
            </p:extLst>
          </p:nvPr>
        </p:nvGraphicFramePr>
        <p:xfrm>
          <a:off x="413061" y="689686"/>
          <a:ext cx="11459148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5840"/>
                <a:gridCol w="8533308"/>
              </a:tblGrid>
              <a:tr h="389606">
                <a:tc>
                  <a:txBody>
                    <a:bodyPr/>
                    <a:lstStyle/>
                    <a:p>
                      <a:endParaRPr lang="sr-Cyrl-BA" dirty="0" smtClean="0">
                        <a:latin typeface="Bahnschrift SemiBold SemiConden" panose="020B0502040204020203" pitchFamily="34" charset="0"/>
                      </a:endParaRPr>
                    </a:p>
                    <a:p>
                      <a:r>
                        <a:rPr lang="sr-Cyrl-BA" baseline="0" dirty="0" smtClean="0">
                          <a:latin typeface="Bahnschrift SemiBold SemiConden" panose="020B0502040204020203" pitchFamily="34" charset="0"/>
                        </a:rPr>
                        <a:t>          </a:t>
                      </a:r>
                    </a:p>
                    <a:p>
                      <a:endParaRPr lang="sr-Cyrl-BA" baseline="0" dirty="0" smtClean="0">
                        <a:latin typeface="Bahnschrift SemiBold SemiConden" panose="020B0502040204020203" pitchFamily="34" charset="0"/>
                      </a:endParaRPr>
                    </a:p>
                    <a:p>
                      <a:endParaRPr lang="sr-Cyrl-BA" baseline="0" dirty="0" smtClean="0">
                        <a:latin typeface="Bahnschrift SemiBold SemiConden" panose="020B0502040204020203" pitchFamily="34" charset="0"/>
                      </a:endParaRPr>
                    </a:p>
                    <a:p>
                      <a:r>
                        <a:rPr lang="sr-Cyrl-BA" baseline="0" dirty="0" smtClean="0">
                          <a:latin typeface="Bahnschrift SemiBold SemiConden" panose="020B0502040204020203" pitchFamily="34" charset="0"/>
                        </a:rPr>
                        <a:t>             </a:t>
                      </a:r>
                      <a:r>
                        <a:rPr lang="sr-Cyrl-BA" dirty="0" smtClean="0">
                          <a:latin typeface="Bahnschrift SemiBold SemiConden" panose="020B0502040204020203" pitchFamily="34" charset="0"/>
                        </a:rPr>
                        <a:t>Циљ часа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r-Cyrl-R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Упознавање са положајем и природним одликама Европе као континента. Усвајање нових географских појмова и њихово препознавање на географској карти.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r-Cyrl-R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Упознавање са друштвеним</a:t>
                      </a:r>
                      <a:r>
                        <a:rPr lang="sr-Cyrl-R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sr-Cyrl-R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одликама Европе као континента. Усвајање нових друштвено-географских појмова и њихово препознавање на географској карти.</a:t>
                      </a:r>
                      <a:r>
                        <a:rPr lang="sr-Cyrl-BA" dirty="0" smtClean="0">
                          <a:latin typeface="Bahnschrift SemiBold SemiConden" panose="020B0502040204020203" pitchFamily="34" charset="0"/>
                        </a:rPr>
                        <a:t> </a:t>
                      </a:r>
                      <a:endParaRPr lang="sr-Cyrl-BA" baseline="0" dirty="0" smtClean="0">
                        <a:latin typeface="Bahnschrift SemiBold SemiConden" panose="020B0502040204020203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r-Cyrl-BA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Упознавање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sr-Cyrl-BA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политичко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– </a:t>
                      </a:r>
                      <a:r>
                        <a:rPr lang="sr-Cyrl-BA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географске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sr-Cyrl-BA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структуре државе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r-Cyrl-BA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Представљање</a:t>
                      </a:r>
                      <a:r>
                        <a:rPr lang="sr-Cyrl-B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процеса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sr-Cyrl-BA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који су довели до формирања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sr-Cyrl-BA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савремен политичко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– </a:t>
                      </a:r>
                      <a:r>
                        <a:rPr lang="sr-Cyrl-BA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географске карте Европе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и </a:t>
                      </a:r>
                      <a:r>
                        <a:rPr lang="sr-Cyrl-BA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света</a:t>
                      </a:r>
                      <a:r>
                        <a:rPr lang="sr-Cyrl-B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232243"/>
              </p:ext>
            </p:extLst>
          </p:nvPr>
        </p:nvGraphicFramePr>
        <p:xfrm>
          <a:off x="413061" y="2713497"/>
          <a:ext cx="2929746" cy="39571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9746"/>
              </a:tblGrid>
              <a:tr h="3957126">
                <a:tc>
                  <a:txBody>
                    <a:bodyPr/>
                    <a:lstStyle/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sr-Cyrl-C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Задаци часа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94561"/>
              </p:ext>
            </p:extLst>
          </p:nvPr>
        </p:nvGraphicFramePr>
        <p:xfrm>
          <a:off x="3342807" y="2702604"/>
          <a:ext cx="8529402" cy="1934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8898"/>
                <a:gridCol w="6850504"/>
              </a:tblGrid>
              <a:tr h="1005978">
                <a:tc>
                  <a:txBody>
                    <a:bodyPr/>
                    <a:lstStyle/>
                    <a:p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sr-Cyrl-C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Образовни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-Стицање знања о положају и </a:t>
                      </a:r>
                      <a:r>
                        <a:rPr lang="sr-Cyrl-CS" sz="160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природним и друштвеним </a:t>
                      </a:r>
                      <a:r>
                        <a:rPr lang="sr-Cyrl-CS" sz="16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одликама </a:t>
                      </a:r>
                      <a:r>
                        <a:rPr lang="sr-Cyrl-CS" sz="160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Европе;</a:t>
                      </a:r>
                      <a:endParaRPr lang="en-US" sz="1600" dirty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-Стицање знања о облицима рељефа, клими, вегетацији, хидрологији, биљном и животињском свету </a:t>
                      </a:r>
                      <a:r>
                        <a:rPr lang="sr-Cyrl-CS" sz="160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Европе;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-Стицање знања о размештају становништва,</a:t>
                      </a:r>
                      <a:r>
                        <a:rPr lang="sr-Cyrl-CS" sz="1600" baseline="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пореклу и религији на Европском континенту.</a:t>
                      </a:r>
                      <a:endParaRPr lang="en-US" sz="1600" dirty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-Развијање способности логичког закључивања у циљу повезивања новог знања са претходно стеченим  знањем </a:t>
                      </a:r>
                      <a:endParaRPr lang="en-US" sz="1600" dirty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876629"/>
              </p:ext>
            </p:extLst>
          </p:nvPr>
        </p:nvGraphicFramePr>
        <p:xfrm>
          <a:off x="3342807" y="4661941"/>
          <a:ext cx="8529402" cy="20086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3888"/>
                <a:gridCol w="6835514"/>
              </a:tblGrid>
              <a:tr h="2008682">
                <a:tc>
                  <a:txBody>
                    <a:bodyPr/>
                    <a:lstStyle/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sr-Cyrl-C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Кључне речи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-Европа континент: географски положај, разуђеност обала, рељеф, клима, биљни и животињски свет, хидрографија,</a:t>
                      </a:r>
                      <a:r>
                        <a:rPr lang="sr-Cyrl-R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становништво, насеља, регије.</a:t>
                      </a:r>
                    </a:p>
                    <a:p>
                      <a:endParaRPr lang="sr-Cyrl-RS" sz="1600" kern="1200" baseline="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sr-Cyrl-R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-Величина територије, облик територије, енклава, ексклава, главни град, облик владавине, република, монархија, хладни рат, колонијализам, деколонијализам, неоколонијализам, територијални интегритет, сецесионистички покрети, територијални спорови, интеграциони процеси, ЕУ, УН, НАТО</a:t>
                      </a:r>
                      <a:endParaRPr lang="en-US" sz="1600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369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644919"/>
              </p:ext>
            </p:extLst>
          </p:nvPr>
        </p:nvGraphicFramePr>
        <p:xfrm>
          <a:off x="353100" y="149902"/>
          <a:ext cx="2929746" cy="26658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9746"/>
              </a:tblGrid>
              <a:tr h="2665846">
                <a:tc>
                  <a:txBody>
                    <a:bodyPr/>
                    <a:lstStyle/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sr-Cyrl-C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Задаци часа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563849"/>
              </p:ext>
            </p:extLst>
          </p:nvPr>
        </p:nvGraphicFramePr>
        <p:xfrm>
          <a:off x="3282846" y="149902"/>
          <a:ext cx="8529402" cy="10160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3888"/>
                <a:gridCol w="6835514"/>
              </a:tblGrid>
              <a:tr h="1016057">
                <a:tc>
                  <a:txBody>
                    <a:bodyPr/>
                    <a:lstStyle/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sr-Cyrl-C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Функционални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Повезивање стечених знања о</a:t>
                      </a:r>
                      <a:r>
                        <a:rPr lang="sr-Cyrl-CS" sz="1600" dirty="0">
                          <a:solidFill>
                            <a:srgbClr val="FF0000"/>
                          </a:solidFill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CS" sz="16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природногеографским одликама </a:t>
                      </a:r>
                      <a:r>
                        <a:rPr lang="sr-Cyrl-CS" sz="160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европског </a:t>
                      </a:r>
                      <a:r>
                        <a:rPr lang="sr-Cyrl-CS" sz="16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континента са претходно обрађеним континентима;</a:t>
                      </a:r>
                      <a:endParaRPr lang="en-US" sz="1600" dirty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Оспособљавање за самостално читање географске карте;</a:t>
                      </a:r>
                      <a:endParaRPr lang="en-US" sz="1600" dirty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890604"/>
              </p:ext>
            </p:extLst>
          </p:nvPr>
        </p:nvGraphicFramePr>
        <p:xfrm>
          <a:off x="3282846" y="1169078"/>
          <a:ext cx="8529402" cy="16542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3888"/>
                <a:gridCol w="6835514"/>
              </a:tblGrid>
              <a:tr h="818187">
                <a:tc>
                  <a:txBody>
                    <a:bodyPr/>
                    <a:lstStyle/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sr-Cyrl-C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Васпитни</a:t>
                      </a:r>
                      <a:endParaRPr lang="en-US" sz="1800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-Подстицање радозналости и интересовања ученика за проучавање области природних наука</a:t>
                      </a:r>
                      <a:r>
                        <a:rPr lang="sr-Cyrl-CS" sz="160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endParaRPr lang="sr-Cyrl-BA" sz="1600" dirty="0" smtClean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Развијање позитивног односа према природи.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60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Развијање</a:t>
                      </a:r>
                      <a:r>
                        <a:rPr lang="sr-Cyrl-BA" sz="1600" baseline="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јачање мотивацију за учење предмета географије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600" baseline="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Развијање самопоуздања за самостални рад, међусобну сарадњу и тимски рад код ученика.</a:t>
                      </a:r>
                      <a:endParaRPr lang="sr-Cyrl-BA" sz="1600" dirty="0" smtClean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604769"/>
              </p:ext>
            </p:extLst>
          </p:nvPr>
        </p:nvGraphicFramePr>
        <p:xfrm>
          <a:off x="353100" y="2834892"/>
          <a:ext cx="1145914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746"/>
                <a:gridCol w="8529402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BA" dirty="0" smtClean="0"/>
                        <a:t>Облици рада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фронтални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803495"/>
              </p:ext>
            </p:extLst>
          </p:nvPr>
        </p:nvGraphicFramePr>
        <p:xfrm>
          <a:off x="353100" y="3224876"/>
          <a:ext cx="11459148" cy="10209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4756"/>
                <a:gridCol w="8544392"/>
              </a:tblGrid>
              <a:tr h="1020922">
                <a:tc>
                  <a:txBody>
                    <a:bodyPr/>
                    <a:lstStyle/>
                    <a:p>
                      <a:pPr algn="ctr"/>
                      <a:endParaRPr lang="sr-Cyrl-BA" dirty="0" smtClean="0">
                        <a:latin typeface="Bahnschrift SemiBold SemiConden" panose="020B0502040204020203" pitchFamily="34" charset="0"/>
                      </a:endParaRPr>
                    </a:p>
                    <a:p>
                      <a:pPr algn="ctr"/>
                      <a:r>
                        <a:rPr lang="sr-Cyrl-BA" dirty="0" smtClean="0">
                          <a:latin typeface="Bahnschrift SemiBold SemiConden" panose="020B0502040204020203" pitchFamily="34" charset="0"/>
                        </a:rPr>
                        <a:t>Наставне методе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илустративна метода (нема карта, фотографије), демонстративна метода    (видео презентација), практичан рад (радни материјал за ученике), метода разговора </a:t>
                      </a:r>
                      <a:r>
                        <a:rPr lang="sr-Cyrl-CS" sz="1800" kern="120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(дијалошка,</a:t>
                      </a:r>
                      <a:r>
                        <a:rPr lang="sr-Cyrl-CS" sz="1800" kern="1200" baseline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преко порука и онлине видео апликација зум,вибер..</a:t>
                      </a:r>
                      <a:r>
                        <a:rPr lang="sr-Cyrl-CS" sz="1800" kern="120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)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634317"/>
              </p:ext>
            </p:extLst>
          </p:nvPr>
        </p:nvGraphicFramePr>
        <p:xfrm>
          <a:off x="353100" y="4264942"/>
          <a:ext cx="11459148" cy="374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746"/>
                <a:gridCol w="8529402"/>
              </a:tblGrid>
              <a:tr h="37475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Место рада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од куће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915762"/>
              </p:ext>
            </p:extLst>
          </p:nvPr>
        </p:nvGraphicFramePr>
        <p:xfrm>
          <a:off x="353100" y="4639696"/>
          <a:ext cx="11459148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9746"/>
                <a:gridCol w="85294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sz="1800" kern="1200" dirty="0" smtClean="0">
                          <a:effectLst/>
                          <a:latin typeface="Bahnschrift SemiBold SemiConden" panose="020B0502040204020203" pitchFamily="34" charset="0"/>
                        </a:rPr>
                        <a:t>Наставна средства и потребан материјал 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800" kern="1200" dirty="0" smtClean="0">
                          <a:effectLst/>
                          <a:latin typeface="Bahnschrift SemiBold SemiConden" panose="020B0502040204020203" pitchFamily="34" charset="0"/>
                        </a:rPr>
                        <a:t>географски атлас, ИКТ(презентација), фотографије, нема карта,</a:t>
                      </a:r>
                      <a:r>
                        <a:rPr lang="sr-Cyrl-CS" sz="1800" kern="1200" baseline="0" dirty="0" smtClean="0">
                          <a:effectLst/>
                          <a:latin typeface="Bahnschrift SemiBold SemiConden" panose="020B0502040204020203" pitchFamily="34" charset="0"/>
                        </a:rPr>
                        <a:t> бибер, инстаграм, јутјуб,</a:t>
                      </a:r>
                    </a:p>
                    <a:p>
                      <a:r>
                        <a:rPr lang="sr-Cyrl-C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илустрације,интернет</a:t>
                      </a:r>
                      <a:r>
                        <a:rPr lang="sr-Cyrl-C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, у</a:t>
                      </a:r>
                      <a:r>
                        <a:rPr lang="sr-Cyrl-C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џбеник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65153"/>
              </p:ext>
            </p:extLst>
          </p:nvPr>
        </p:nvGraphicFramePr>
        <p:xfrm>
          <a:off x="353100" y="5279776"/>
          <a:ext cx="11459148" cy="13738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9726"/>
                <a:gridCol w="8499422"/>
              </a:tblGrid>
              <a:tr h="1303903">
                <a:tc>
                  <a:txBody>
                    <a:bodyPr/>
                    <a:lstStyle/>
                    <a:p>
                      <a:pPr algn="ctr"/>
                      <a:endParaRPr lang="sr-Cyrl-CS" sz="1800" kern="1200" dirty="0" smtClean="0">
                        <a:effectLst/>
                      </a:endParaRPr>
                    </a:p>
                    <a:p>
                      <a:pPr algn="ctr"/>
                      <a:r>
                        <a:rPr lang="sr-Cyrl-CS" sz="1800" kern="1200" dirty="0" smtClean="0">
                          <a:effectLst/>
                          <a:latin typeface="Bahnschrift SemiBold SemiConden" panose="020B0502040204020203" pitchFamily="34" charset="0"/>
                        </a:rPr>
                        <a:t>Активности ученика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 smtClean="0">
                          <a:effectLst/>
                          <a:latin typeface="Bahnschrift SemiBold SemiConden" panose="020B0502040204020203" pitchFamily="34" charset="0"/>
                        </a:rPr>
                        <a:t>-    Уз помоћ уџбеника и физичко-географске карте Света проналази појмове на карти;</a:t>
                      </a:r>
                      <a:endParaRPr lang="en-US" sz="1600" dirty="0" smtClean="0">
                        <a:effectLst/>
                        <a:latin typeface="Bahnschrift SemiBold SemiConden" panose="020B0502040204020203" pitchFamily="34" charset="0"/>
                      </a:endParaRPr>
                    </a:p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 smtClean="0">
                          <a:effectLst/>
                          <a:latin typeface="Bahnschrift SemiBold SemiConden" panose="020B0502040204020203" pitchFamily="34" charset="0"/>
                        </a:rPr>
                        <a:t>-    Размењује мишљење са другим учеником/ученицима;</a:t>
                      </a:r>
                      <a:endParaRPr lang="sr-Cyrl-BA" sz="1600" dirty="0" smtClean="0">
                        <a:effectLst/>
                        <a:latin typeface="Bahnschrift SemiBold SemiConden" panose="020B0502040204020203" pitchFamily="34" charset="0"/>
                      </a:endParaRPr>
                    </a:p>
                    <a:p>
                      <a:pPr marL="742950" marR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sr-Cyrl-BA" sz="1600" dirty="0" smtClean="0">
                          <a:effectLst/>
                          <a:latin typeface="Bahnschrift SemiBold SemiConden" panose="020B0502040204020203" pitchFamily="34" charset="0"/>
                        </a:rPr>
                        <a:t>Анализира и закључује</a:t>
                      </a:r>
                    </a:p>
                    <a:p>
                      <a:pPr marL="742950" marR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sr-Cyrl-BA" sz="1600" dirty="0" smtClean="0">
                          <a:effectLst/>
                          <a:latin typeface="Bahnschrift SemiBold SemiConden" panose="020B0502040204020203" pitchFamily="34" charset="0"/>
                        </a:rPr>
                        <a:t>Поставља питања у поруци</a:t>
                      </a:r>
                      <a:r>
                        <a:rPr lang="sr-Cyrl-BA" sz="1600" baseline="0" dirty="0" smtClean="0">
                          <a:effectLst/>
                          <a:latin typeface="Bahnschrift SemiBold SemiConden" panose="020B0502040204020203" pitchFamily="34" charset="0"/>
                        </a:rPr>
                        <a:t> и одговара на питања која је задао наставник</a:t>
                      </a:r>
                    </a:p>
                    <a:p>
                      <a:pPr marL="742950" marR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sr-Cyrl-CS" sz="1600" dirty="0" smtClean="0">
                          <a:effectLst/>
                          <a:latin typeface="Bahnschrift SemiBold SemiConden" panose="020B0502040204020203" pitchFamily="34" charset="0"/>
                        </a:rPr>
                        <a:t>Попуњава гугл упитник </a:t>
                      </a:r>
                      <a:endParaRPr lang="sr-Cyrl-CS" sz="1600" dirty="0" smtClean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924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911048"/>
              </p:ext>
            </p:extLst>
          </p:nvPr>
        </p:nvGraphicFramePr>
        <p:xfrm>
          <a:off x="413060" y="243080"/>
          <a:ext cx="11459148" cy="22150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9726"/>
                <a:gridCol w="8499422"/>
              </a:tblGrid>
              <a:tr h="1303903">
                <a:tc>
                  <a:txBody>
                    <a:bodyPr/>
                    <a:lstStyle/>
                    <a:p>
                      <a:pPr algn="ctr"/>
                      <a:endParaRPr lang="sr-Cyrl-CS" sz="1800" kern="1200" dirty="0" smtClean="0">
                        <a:effectLst/>
                      </a:endParaRPr>
                    </a:p>
                    <a:p>
                      <a:pPr algn="ctr"/>
                      <a:endParaRPr lang="sr-Cyrl-CS" sz="1800" kern="1200" dirty="0" smtClean="0">
                        <a:effectLst/>
                        <a:latin typeface="Bahnschrift SemiBold SemiConden" panose="020B0502040204020203" pitchFamily="34" charset="0"/>
                      </a:endParaRPr>
                    </a:p>
                    <a:p>
                      <a:pPr algn="ctr"/>
                      <a:endParaRPr lang="sr-Cyrl-CS" sz="1800" kern="1200" dirty="0" smtClean="0">
                        <a:effectLst/>
                        <a:latin typeface="Bahnschrift SemiBold SemiConden" panose="020B0502040204020203" pitchFamily="34" charset="0"/>
                      </a:endParaRPr>
                    </a:p>
                    <a:p>
                      <a:pPr algn="ctr"/>
                      <a:r>
                        <a:rPr lang="sr-Cyrl-CS" sz="1800" kern="1200" dirty="0" smtClean="0">
                          <a:effectLst/>
                          <a:latin typeface="Bahnschrift SemiBold SemiConden" panose="020B0502040204020203" pitchFamily="34" charset="0"/>
                        </a:rPr>
                        <a:t>Активности наставника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-Истиче циљ часа у презентацији;</a:t>
                      </a:r>
                      <a:endParaRPr lang="en-US" sz="1600" dirty="0" smtClean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sr-Cyrl-CS" sz="16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Презентује </a:t>
                      </a:r>
                      <a:r>
                        <a:rPr lang="sr-Cyrl-CS" sz="160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sr-Cyrl-CS" sz="16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наставне садржаје</a:t>
                      </a:r>
                      <a:endParaRPr lang="en-US" sz="1600" dirty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-Подстиче ученике да постављају питања, да закључују и повезују појмове</a:t>
                      </a:r>
                      <a:endParaRPr lang="en-US" sz="1600" dirty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-Помаже ученицима којима је потребна помоћ у раду; </a:t>
                      </a:r>
                      <a:endParaRPr lang="en-US" sz="1600" dirty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-Похваљује ученике. </a:t>
                      </a:r>
                      <a:endParaRPr lang="en-US" sz="1600" dirty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Процењује рад ученика (ниво остварености образовних постигнућа)</a:t>
                      </a:r>
                      <a:endParaRPr lang="en-US" sz="1600" dirty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Давање повратне информације ученицима о њиховом раду.</a:t>
                      </a:r>
                      <a:endParaRPr lang="en-US" sz="1600" dirty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-Процењује оствареност циљева часа.</a:t>
                      </a:r>
                      <a:endParaRPr lang="en-US" sz="1600" dirty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676932"/>
              </p:ext>
            </p:extLst>
          </p:nvPr>
        </p:nvGraphicFramePr>
        <p:xfrm>
          <a:off x="413060" y="2458150"/>
          <a:ext cx="11459148" cy="40709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9726"/>
                <a:gridCol w="8499422"/>
              </a:tblGrid>
              <a:tr h="4070987">
                <a:tc>
                  <a:txBody>
                    <a:bodyPr/>
                    <a:lstStyle/>
                    <a:p>
                      <a:pPr algn="ctr"/>
                      <a:endParaRPr lang="sr-Cyrl-CS" sz="1800" kern="1200" dirty="0" smtClean="0">
                        <a:effectLst/>
                      </a:endParaRPr>
                    </a:p>
                    <a:p>
                      <a:pPr algn="ctr"/>
                      <a:endParaRPr lang="sr-Cyrl-CS" sz="1800" kern="1200" dirty="0" smtClean="0">
                        <a:effectLst/>
                        <a:latin typeface="Bahnschrift SemiBold SemiConden" panose="020B0502040204020203" pitchFamily="34" charset="0"/>
                      </a:endParaRPr>
                    </a:p>
                    <a:p>
                      <a:pPr algn="ctr"/>
                      <a:endParaRPr lang="sr-Cyrl-CS" sz="1800" kern="1200" dirty="0" smtClean="0">
                        <a:effectLst/>
                        <a:latin typeface="Bahnschrift SemiBold SemiConden" panose="020B0502040204020203" pitchFamily="34" charset="0"/>
                      </a:endParaRPr>
                    </a:p>
                    <a:p>
                      <a:pPr algn="ctr"/>
                      <a:r>
                        <a:rPr lang="sr-Cyrl-CS" sz="1800" kern="1200" dirty="0" smtClean="0">
                          <a:effectLst/>
                          <a:latin typeface="Bahnschrift SemiBold SemiConden" panose="020B0502040204020203" pitchFamily="34" charset="0"/>
                        </a:rPr>
                        <a:t>Образовни стандарди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Европа:</a:t>
                      </a:r>
                    </a:p>
                    <a:p>
                      <a:r>
                        <a:rPr lang="sr-Cyrl-RS" sz="16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ГЕ 1.1.3 -   препознаје и чита географске и допунске елементе карте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sr-Cyrl-RS" sz="16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ГЕ 2.1.1.-   одређује стране света у простору и на географској карти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sr-Cyrl-CS" sz="16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ГЕ.2.1.2. -  одређује положај места и тачака на географској карти 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sr-Cyrl-CS" sz="16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ГЕ.2.1.3. - препознаје и објашњава географске чињенице-објекте, појаве, процесе и односе који су представљени моделом, сликом, графиком, табелом и шемом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sr-Cyrl-CS" sz="16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ГЕ.2.4.2. - описује природне и друштвене одлике континената и наводи њихове географске регије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sr-Cyrl-CS" sz="16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ГЕ.3.1.1. - доноси закључке о просторним (топографским) и каузалним везама географских чињеница-објеката, појава, процеса и односа на основу анализе географске карте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sr-Cyrl-CS" sz="16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ГЕ.1.4.2. - именује континенте и препознаје њихове основне природне и друштвене одлике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sr-Cyrl-CS" sz="16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ГЕ.3.4.3. - објашњава географске везе (просторне, каузалне, директне и индиректне) и законитости (опште и посебне) на ваневропским континентима и уме да издвоји географске регије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sr-Cyrl-CS" sz="16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ГЕ.2.2.2.- разликује и објашњава географске чињенице- објекте, појаве, процесе и односе у Земљиним сферама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sr-Cyrl-CS" sz="16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ГЕ.3.2.2.- објашњава физичко-географске законитости у географском омотачу (климатску и биогеографску зоналност)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425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779559"/>
              </p:ext>
            </p:extLst>
          </p:nvPr>
        </p:nvGraphicFramePr>
        <p:xfrm>
          <a:off x="348891" y="517054"/>
          <a:ext cx="11459148" cy="46412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9726"/>
                <a:gridCol w="8499422"/>
              </a:tblGrid>
              <a:tr h="4439957">
                <a:tc>
                  <a:txBody>
                    <a:bodyPr/>
                    <a:lstStyle/>
                    <a:p>
                      <a:pPr algn="ctr"/>
                      <a:endParaRPr lang="sr-Cyrl-CS" sz="1800" kern="1200" dirty="0" smtClean="0">
                        <a:effectLst/>
                      </a:endParaRPr>
                    </a:p>
                    <a:p>
                      <a:pPr algn="ctr"/>
                      <a:endParaRPr lang="sr-Cyrl-CS" sz="1800" kern="1200" dirty="0" smtClean="0">
                        <a:effectLst/>
                        <a:latin typeface="Bahnschrift SemiBold SemiConden" panose="020B0502040204020203" pitchFamily="34" charset="0"/>
                      </a:endParaRPr>
                    </a:p>
                    <a:p>
                      <a:pPr algn="ctr"/>
                      <a:endParaRPr lang="sr-Cyrl-CS" sz="1800" kern="1200" dirty="0" smtClean="0">
                        <a:effectLst/>
                        <a:latin typeface="Bahnschrift SemiBold SemiConden" panose="020B0502040204020203" pitchFamily="34" charset="0"/>
                      </a:endParaRPr>
                    </a:p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sr-Cyrl-C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Очекивани резултати часа – исходи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Ученик: 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sr-Cyrl-C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-Зна да одреди границе Европе и основне рељефне појмове на карти ;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sr-Latn-R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- </a:t>
                      </a:r>
                      <a:r>
                        <a:rPr lang="sr-Cyrl-R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Зна да препозна морфолошке целине како би повезао са другим целинама ван аустралијског континента;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sr-Cyrl-R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- Зна да покаже на карти климу и вегетацију континента како би повезао карактеристике те климе са претходно обрађеним континентима;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sr-Cyrl-C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- Зна да покаже на географској карти  највеће пустиње, реке, језера и планине;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sr-Cyrl-C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-Разуме постојаност великог броја ендемичних биљака и животиња, како би схватио колика је разноликост у односу на друге континенте и колико је човек својим деловањем уништио велики број врста;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sr-Cyrl-C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-Уме да пронађе регионе Европе како би лакше уочио и повезао чињенице зашто Европе има велику</a:t>
                      </a:r>
                      <a:r>
                        <a:rPr lang="sr-Cyrl-C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количину </a:t>
                      </a:r>
                      <a:r>
                        <a:rPr lang="sr-Cyrl-C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пијаће воде и шта за Европу значи Атлански</a:t>
                      </a:r>
                      <a:r>
                        <a:rPr lang="sr-Cyrl-C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океан</a:t>
                      </a:r>
                      <a:r>
                        <a:rPr lang="sr-Cyrl-C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.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sr-Cyrl-C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-Изграђивање и развијање ставова о заштити и унапређивању животне средине.</a:t>
                      </a:r>
                    </a:p>
                    <a:p>
                      <a:pPr lvl="0"/>
                      <a:r>
                        <a:rPr lang="sr-Cyrl-BA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-  Зна да објасни </a:t>
                      </a:r>
                      <a:r>
                        <a:rPr lang="sr-Cyrl-B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политичко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– </a:t>
                      </a:r>
                      <a:r>
                        <a:rPr lang="sr-Cyrl-BA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географску структуру државе;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sr-Cyrl-BA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- Зна да представи процесе који су довели до формирања савремене политичко – географске карте Европе и света.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548382"/>
              </p:ext>
            </p:extLst>
          </p:nvPr>
        </p:nvGraphicFramePr>
        <p:xfrm>
          <a:off x="348891" y="5158333"/>
          <a:ext cx="11459148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25"/>
                <a:gridCol w="84873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sz="1800" b="1" kern="1200" dirty="0" smtClean="0">
                          <a:solidFill>
                            <a:schemeClr val="lt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Корелација наставних садржаја и развијање међуредметних компетенција ученика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8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Биологија( биљни и животињски свет), информатика(ИКТ, мултимедији, интернет), историја(географска </a:t>
                      </a:r>
                      <a:r>
                        <a:rPr lang="sr-Cyrl-CS" sz="180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открића, Европа</a:t>
                      </a:r>
                      <a:r>
                        <a:rPr lang="sr-Cyrl-CS" sz="1800" baseline="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свет после Другог светског рата</a:t>
                      </a:r>
                      <a:r>
                        <a:rPr lang="sr-Cyrl-CS" sz="180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sr-Cyrl-CS" sz="18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претходно градиво из географије за </a:t>
                      </a:r>
                      <a:r>
                        <a:rPr lang="sr-Cyrl-CS" sz="180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разред,</a:t>
                      </a:r>
                      <a:r>
                        <a:rPr lang="sr-Cyrl-CS" sz="1800" baseline="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грађанско васпитање ( заштита животне средине)</a:t>
                      </a:r>
                      <a:endParaRPr lang="en-US" sz="1800" dirty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138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603606"/>
              </p:ext>
            </p:extLst>
          </p:nvPr>
        </p:nvGraphicFramePr>
        <p:xfrm>
          <a:off x="477228" y="218968"/>
          <a:ext cx="11459148" cy="37538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03909"/>
                <a:gridCol w="8455239"/>
              </a:tblGrid>
              <a:tr h="2203390">
                <a:tc>
                  <a:txBody>
                    <a:bodyPr/>
                    <a:lstStyle/>
                    <a:p>
                      <a:endParaRPr lang="sr-Cyrl-BA" dirty="0" smtClean="0">
                        <a:latin typeface="Bahnschrift SemiBold SemiConden" panose="020B0502040204020203" pitchFamily="34" charset="0"/>
                      </a:endParaRPr>
                    </a:p>
                    <a:p>
                      <a:endParaRPr lang="sr-Cyrl-BA" dirty="0" smtClean="0">
                        <a:latin typeface="Bahnschrift SemiBold SemiConden" panose="020B0502040204020203" pitchFamily="34" charset="0"/>
                      </a:endParaRPr>
                    </a:p>
                    <a:p>
                      <a:endParaRPr lang="sr-Cyrl-BA" dirty="0" smtClean="0">
                        <a:latin typeface="Bahnschrift SemiBold SemiConden" panose="020B0502040204020203" pitchFamily="34" charset="0"/>
                      </a:endParaRPr>
                    </a:p>
                    <a:p>
                      <a:endParaRPr lang="sr-Cyrl-BA" dirty="0" smtClean="0">
                        <a:latin typeface="Bahnschrift SemiBold SemiConden" panose="020B0502040204020203" pitchFamily="34" charset="0"/>
                      </a:endParaRPr>
                    </a:p>
                    <a:p>
                      <a:endParaRPr lang="sr-Cyrl-BA" dirty="0" smtClean="0">
                        <a:latin typeface="Bahnschrift SemiBold SemiConden" panose="020B0502040204020203" pitchFamily="34" charset="0"/>
                      </a:endParaRPr>
                    </a:p>
                    <a:p>
                      <a:endParaRPr lang="sr-Cyrl-BA" dirty="0" smtClean="0">
                        <a:latin typeface="Bahnschrift SemiBold SemiConden" panose="020B0502040204020203" pitchFamily="34" charset="0"/>
                      </a:endParaRPr>
                    </a:p>
                    <a:p>
                      <a:pPr algn="ctr"/>
                      <a:r>
                        <a:rPr lang="sr-Cyrl-BA" dirty="0" smtClean="0">
                          <a:latin typeface="Bahnschrift SemiBold SemiConden" panose="020B0502040204020203" pitchFamily="34" charset="0"/>
                        </a:rPr>
                        <a:t>Коришћена</a:t>
                      </a:r>
                      <a:r>
                        <a:rPr lang="sr-Cyrl-BA" baseline="0" dirty="0" smtClean="0">
                          <a:latin typeface="Bahnschrift SemiBold SemiConden" panose="020B0502040204020203" pitchFamily="34" charset="0"/>
                        </a:rPr>
                        <a:t> литература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800" dirty="0">
                          <a:effectLst/>
                          <a:latin typeface="Bahnschrift SemiBold SemiConden" panose="020B0502040204020203" pitchFamily="34" charset="0"/>
                        </a:rPr>
                        <a:t>-Правилник о наставном програму за </a:t>
                      </a:r>
                      <a:r>
                        <a:rPr lang="sr-Cyrl-BA" sz="1800" dirty="0" smtClean="0">
                          <a:effectLst/>
                          <a:latin typeface="Bahnschrift SemiBold SemiConden" panose="020B0502040204020203" pitchFamily="34" charset="0"/>
                        </a:rPr>
                        <a:t>6 </a:t>
                      </a:r>
                      <a:r>
                        <a:rPr lang="sr-Cyrl-BA" sz="1800" dirty="0">
                          <a:effectLst/>
                          <a:latin typeface="Bahnschrift SemiBold SemiConden" panose="020B0502040204020203" pitchFamily="34" charset="0"/>
                        </a:rPr>
                        <a:t>разред основног образовања и васпитања (''СЛУЖБЕНИ гласник РС- Просветни гласник'', бр.6/2009, 3/2011, 8/2013)</a:t>
                      </a:r>
                      <a:endParaRPr lang="en-US" sz="1800" dirty="0">
                        <a:effectLst/>
                        <a:latin typeface="Bahnschrift SemiBold SemiConden" panose="020B0502040204020203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800" dirty="0"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Bahnschrift SemiBold SemiConden" panose="020B0502040204020203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800" dirty="0">
                          <a:effectLst/>
                          <a:latin typeface="Bahnschrift SemiBold SemiConden" panose="020B0502040204020203" pitchFamily="34" charset="0"/>
                        </a:rPr>
                        <a:t>-Правилник о стандардима квалитета рада установе ( ''Службени гласник РС – Просветни гласник'', број 14/2018</a:t>
                      </a:r>
                      <a:endParaRPr lang="en-US" sz="1800" dirty="0">
                        <a:effectLst/>
                        <a:latin typeface="Bahnschrift SemiBold SemiConden" panose="020B0502040204020203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800" dirty="0"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Bahnschrift SemiBold SemiConden" panose="020B0502040204020203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800" dirty="0">
                          <a:effectLst/>
                          <a:latin typeface="Bahnschrift SemiBold SemiConden" panose="020B0502040204020203" pitchFamily="34" charset="0"/>
                        </a:rPr>
                        <a:t>-Образовни стандарди за крај обавезног образовања за наставни предмет географија, Министарство просвете Р Србије, завод за вредновање квалитета образовања и васпитања, Београд, 2010</a:t>
                      </a:r>
                      <a:r>
                        <a:rPr lang="sr-Cyrl-BA" sz="1800" dirty="0" smtClean="0">
                          <a:effectLst/>
                          <a:latin typeface="Bahnschrift SemiBold SemiConden" panose="020B0502040204020203" pitchFamily="34" charset="0"/>
                        </a:rPr>
                        <a:t>.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Cyrl-BA" sz="1800" dirty="0" smtClean="0">
                        <a:effectLst/>
                        <a:latin typeface="Bahnschrift SemiBold SemiConden" panose="020B0502040204020203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800" dirty="0" smtClean="0">
                          <a:effectLst/>
                          <a:latin typeface="Bahnschrift SemiBold SemiConden" panose="020B0502040204020203" pitchFamily="34" charset="0"/>
                        </a:rPr>
                        <a:t>- Снежана Вујадиновић, Рајко Голић,</a:t>
                      </a:r>
                      <a:r>
                        <a:rPr lang="sr-Cyrl-BA" sz="1800" baseline="0" dirty="0" smtClean="0">
                          <a:effectLst/>
                          <a:latin typeface="Bahnschrift SemiBold SemiConden" panose="020B0502040204020203" pitchFamily="34" charset="0"/>
                        </a:rPr>
                        <a:t> Дејан Шабић – Географија за 6. разред основне школе, Логос 2019</a:t>
                      </a:r>
                      <a:endParaRPr lang="en-US" sz="1800" dirty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995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448" y="304800"/>
            <a:ext cx="591670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200" dirty="0" smtClean="0">
                <a:latin typeface="Bahnschrift SemiBold SemiConden" panose="020B0502040204020203" pitchFamily="34" charset="0"/>
              </a:rPr>
              <a:t>Додатни материјал :</a:t>
            </a:r>
          </a:p>
          <a:p>
            <a:endParaRPr lang="sr-Cyrl-BA" sz="2200" dirty="0">
              <a:latin typeface="Bahnschrift SemiBold SemiConden" panose="020B0502040204020203" pitchFamily="34" charset="0"/>
            </a:endParaRPr>
          </a:p>
          <a:p>
            <a:r>
              <a:rPr lang="sr-Cyrl-BA" sz="2200" dirty="0" smtClean="0">
                <a:latin typeface="Bahnschrift SemiBold SemiConden" panose="020B0502040204020203" pitchFamily="34" charset="0"/>
              </a:rPr>
              <a:t>Линк гугл упитника током ванредног стања:</a:t>
            </a:r>
          </a:p>
          <a:p>
            <a:endParaRPr lang="sr-Cyrl-BA" sz="2200" dirty="0" smtClean="0">
              <a:latin typeface="Bahnschrift SemiBold SemiConden" panose="020B0502040204020203" pitchFamily="34" charset="0"/>
            </a:endParaRPr>
          </a:p>
          <a:p>
            <a:r>
              <a:rPr lang="sr-Cyrl-BA" sz="2200" dirty="0" smtClean="0">
                <a:latin typeface="Bahnschrift SemiBold SemiConden" panose="020B0502040204020203" pitchFamily="34" charset="0"/>
              </a:rPr>
              <a:t>Политичко географска карта света </a:t>
            </a:r>
          </a:p>
          <a:p>
            <a:endParaRPr lang="sr-Cyrl-BA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forms.gle/gr4CTkQZQJcHgN149</a:t>
            </a:r>
            <a:endParaRPr lang="sr-Cyrl-BA" dirty="0" smtClean="0"/>
          </a:p>
          <a:p>
            <a:endParaRPr lang="sr-Cyrl-BA" dirty="0"/>
          </a:p>
          <a:p>
            <a:endParaRPr lang="sr-Cyrl-BA" dirty="0" smtClean="0"/>
          </a:p>
          <a:p>
            <a:r>
              <a:rPr lang="sr-Cyrl-BA" sz="2200" dirty="0" smtClean="0">
                <a:latin typeface="Bahnschrift SemiBold SemiConden" panose="020B0502040204020203" pitchFamily="34" charset="0"/>
              </a:rPr>
              <a:t>Држава облик и величина</a:t>
            </a:r>
          </a:p>
          <a:p>
            <a:endParaRPr lang="sr-Cyrl-BA" dirty="0"/>
          </a:p>
          <a:p>
            <a:r>
              <a:rPr lang="sr-Cyrl-BA" sz="2200" dirty="0" smtClean="0">
                <a:latin typeface="Bahnschrift SemiBold SemiConden" panose="020B0502040204020203" pitchFamily="34" charset="0"/>
              </a:rPr>
              <a:t>Прва група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forms.gle/TiPpMU86F8RP8Gfs6</a:t>
            </a:r>
            <a:endParaRPr lang="sr-Cyrl-BA" dirty="0" smtClean="0"/>
          </a:p>
          <a:p>
            <a:r>
              <a:rPr lang="sr-Cyrl-BA" sz="2200" dirty="0" smtClean="0">
                <a:latin typeface="Bahnschrift SemiBold SemiConden" panose="020B0502040204020203" pitchFamily="34" charset="0"/>
              </a:rPr>
              <a:t>Друга група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forms.gle/kzcJ3z6nzMTik25v7</a:t>
            </a:r>
            <a:r>
              <a:rPr lang="sr-Cyrl-BA" dirty="0" smtClean="0"/>
              <a:t> </a:t>
            </a:r>
          </a:p>
          <a:p>
            <a:r>
              <a:rPr lang="sr-Cyrl-BA" sz="2200" dirty="0" smtClean="0">
                <a:latin typeface="Bahnschrift SemiBold SemiConden" panose="020B0502040204020203" pitchFamily="34" charset="0"/>
              </a:rPr>
              <a:t>Трећа група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forms.gle/bRwh9mrKb7DyLA397</a:t>
            </a:r>
            <a:endParaRPr lang="sr-Cyrl-BA" dirty="0" smtClean="0"/>
          </a:p>
          <a:p>
            <a:endParaRPr lang="sr-Cyrl-BA" dirty="0"/>
          </a:p>
          <a:p>
            <a:r>
              <a:rPr lang="sr-Cyrl-BA" sz="2200" dirty="0" smtClean="0">
                <a:latin typeface="Bahnschrift SemiBold SemiConden" panose="020B0502040204020203" pitchFamily="34" charset="0"/>
              </a:rPr>
              <a:t>Политичка географија</a:t>
            </a:r>
          </a:p>
          <a:p>
            <a:endParaRPr lang="sr-Cyrl-BA" dirty="0"/>
          </a:p>
          <a:p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forms.gle/Y2cSUAvx3K32cmMZ9</a:t>
            </a:r>
            <a:endParaRPr lang="sr-Cyrl-BA" dirty="0" smtClean="0"/>
          </a:p>
          <a:p>
            <a:r>
              <a:rPr lang="sr-Cyrl-BA" dirty="0" smtClean="0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1" b="11635"/>
          <a:stretch/>
        </p:blipFill>
        <p:spPr>
          <a:xfrm>
            <a:off x="7000709" y="143436"/>
            <a:ext cx="3336324" cy="58091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73270" y="5952565"/>
            <a:ext cx="5791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dirty="0" smtClean="0">
                <a:latin typeface="Bahnschrift SemiBold SemiConden" panose="020B0502040204020203" pitchFamily="34" charset="0"/>
              </a:rPr>
              <a:t>У циљу бољег информисања и ефикаснијег деловања, сва обавешења су на инстаграм страници</a:t>
            </a:r>
          </a:p>
        </p:txBody>
      </p:sp>
    </p:spTree>
    <p:extLst>
      <p:ext uri="{BB962C8B-B14F-4D97-AF65-F5344CB8AC3E}">
        <p14:creationId xmlns:p14="http://schemas.microsoft.com/office/powerpoint/2010/main" val="770938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446" y="1416423"/>
            <a:ext cx="11438967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000" dirty="0" smtClean="0">
                <a:latin typeface="Bahnschrift SemiBold SemiConden" panose="020B0502040204020203" pitchFamily="34" charset="0"/>
              </a:rPr>
              <a:t>Линкови, алатке које су ми помогле у раду током ванредног стања :</a:t>
            </a:r>
          </a:p>
          <a:p>
            <a:endParaRPr lang="sr-Cyrl-BA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www.remove.bg/upload</a:t>
            </a:r>
            <a:r>
              <a:rPr lang="sr-Cyrl-BA" dirty="0" smtClean="0"/>
              <a:t> </a:t>
            </a:r>
            <a:r>
              <a:rPr lang="sr-Cyrl-BA" sz="2200" dirty="0" smtClean="0">
                <a:latin typeface="Bahnschrift SemiBold SemiConden" panose="020B0502040204020203" pitchFamily="34" charset="0"/>
              </a:rPr>
              <a:t>сајт за сечење слика и прављење стикера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genial.ly</a:t>
            </a:r>
            <a:r>
              <a:rPr lang="sr-Cyrl-BA" dirty="0" smtClean="0"/>
              <a:t> </a:t>
            </a:r>
            <a:r>
              <a:rPr lang="sr-Cyrl-BA" sz="2200" dirty="0" smtClean="0">
                <a:latin typeface="Bahnschrift SemiBold SemiConden" panose="020B0502040204020203" pitchFamily="34" charset="0"/>
              </a:rPr>
              <a:t>сајт </a:t>
            </a:r>
            <a:r>
              <a:rPr lang="sr-Cyrl-BA" sz="2200" dirty="0" smtClean="0">
                <a:latin typeface="Bahnschrift SemiBold SemiConden" panose="020B0502040204020203" pitchFamily="34" charset="0"/>
              </a:rPr>
              <a:t>за прављење презентација и квиза</a:t>
            </a:r>
          </a:p>
          <a:p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://www.pixton.com</a:t>
            </a:r>
            <a:r>
              <a:rPr lang="en-US" dirty="0" smtClean="0">
                <a:hlinkClick r:id="rId4"/>
              </a:rPr>
              <a:t>/</a:t>
            </a:r>
            <a:r>
              <a:rPr lang="sr-Cyrl-BA" dirty="0" smtClean="0"/>
              <a:t> </a:t>
            </a:r>
            <a:r>
              <a:rPr lang="sr-Cyrl-BA" sz="2200" dirty="0" smtClean="0">
                <a:latin typeface="Bahnschrift SemiBold SemiConden" panose="020B0502040204020203" pitchFamily="34" charset="0"/>
              </a:rPr>
              <a:t>сајт за прављење стрипа и лакшег анимирања ученика</a:t>
            </a:r>
          </a:p>
          <a:p>
            <a:r>
              <a:rPr lang="en-US" dirty="0">
                <a:hlinkClick r:id="rId5"/>
              </a:rPr>
              <a:t>https://app.biteable.com</a:t>
            </a:r>
            <a:r>
              <a:rPr lang="en-US" dirty="0" smtClean="0">
                <a:hlinkClick r:id="rId5"/>
              </a:rPr>
              <a:t>/</a:t>
            </a:r>
            <a:r>
              <a:rPr lang="sr-Cyrl-BA" dirty="0" smtClean="0"/>
              <a:t> </a:t>
            </a:r>
            <a:r>
              <a:rPr lang="sr-Cyrl-BA" sz="2200" dirty="0" smtClean="0">
                <a:latin typeface="Bahnschrift SemiBold SemiConden" panose="020B0502040204020203" pitchFamily="34" charset="0"/>
              </a:rPr>
              <a:t>сајт за прављење клип-презентација</a:t>
            </a:r>
          </a:p>
          <a:p>
            <a:r>
              <a:rPr lang="en-US" dirty="0">
                <a:hlinkClick r:id="rId6"/>
              </a:rPr>
              <a:t>https://learningapps.org</a:t>
            </a:r>
            <a:r>
              <a:rPr lang="en-US" dirty="0" smtClean="0">
                <a:hlinkClick r:id="rId6"/>
              </a:rPr>
              <a:t>/</a:t>
            </a:r>
            <a:r>
              <a:rPr lang="sr-Cyrl-BA" dirty="0" smtClean="0"/>
              <a:t> </a:t>
            </a:r>
            <a:r>
              <a:rPr lang="sr-Cyrl-BA" sz="2200" dirty="0" smtClean="0">
                <a:latin typeface="Bahnschrift SemiBold SemiConden" panose="020B0502040204020203" pitchFamily="34" charset="0"/>
              </a:rPr>
              <a:t>сајт за прављење занимљивих анимација </a:t>
            </a:r>
          </a:p>
          <a:p>
            <a:r>
              <a:rPr lang="en-US" dirty="0">
                <a:hlinkClick r:id="rId7"/>
              </a:rPr>
              <a:t>https://www.jigsawplanet.com</a:t>
            </a:r>
            <a:r>
              <a:rPr lang="en-US" dirty="0" smtClean="0">
                <a:hlinkClick r:id="rId7"/>
              </a:rPr>
              <a:t>/</a:t>
            </a:r>
            <a:r>
              <a:rPr lang="sr-Cyrl-BA" dirty="0" smtClean="0"/>
              <a:t> </a:t>
            </a:r>
            <a:r>
              <a:rPr lang="sr-Cyrl-BA" sz="2200" dirty="0" smtClean="0">
                <a:latin typeface="Bahnschrift SemiBold SemiConden" panose="020B0502040204020203" pitchFamily="34" charset="0"/>
              </a:rPr>
              <a:t>линк </a:t>
            </a:r>
            <a:r>
              <a:rPr lang="sr-Cyrl-BA" sz="2200" dirty="0" smtClean="0">
                <a:latin typeface="Bahnschrift SemiBold SemiConden" panose="020B0502040204020203" pitchFamily="34" charset="0"/>
              </a:rPr>
              <a:t>за забаву и брзо учење појмова уз помоћ слагалица</a:t>
            </a:r>
          </a:p>
          <a:p>
            <a:r>
              <a:rPr lang="en-US" dirty="0">
                <a:hlinkClick r:id="rId8"/>
              </a:rPr>
              <a:t>https://www.mozaweb.com/sr</a:t>
            </a:r>
            <a:r>
              <a:rPr lang="en-US" dirty="0" smtClean="0">
                <a:hlinkClick r:id="rId8"/>
              </a:rPr>
              <a:t>/</a:t>
            </a:r>
            <a:r>
              <a:rPr lang="sr-Cyrl-BA" dirty="0" smtClean="0"/>
              <a:t> </a:t>
            </a:r>
            <a:r>
              <a:rPr lang="sr-Cyrl-BA" sz="2200" dirty="0" smtClean="0">
                <a:latin typeface="Bahnschrift SemiBold SemiConden" panose="020B0502040204020203" pitchFamily="34" charset="0"/>
              </a:rPr>
              <a:t>сајт </a:t>
            </a:r>
            <a:r>
              <a:rPr lang="sr-Cyrl-BA" sz="2200" dirty="0" smtClean="0">
                <a:latin typeface="Bahnschrift SemiBold SemiConden" panose="020B0502040204020203" pitchFamily="34" charset="0"/>
              </a:rPr>
              <a:t>који је у време ванредног стања дао бесплатно коришћење свих 3Д анимација.</a:t>
            </a:r>
          </a:p>
          <a:p>
            <a:r>
              <a:rPr lang="en-US" dirty="0">
                <a:hlinkClick r:id="rId9"/>
              </a:rPr>
              <a:t>https://www.canva.com/sr_rs</a:t>
            </a:r>
            <a:r>
              <a:rPr lang="en-US" dirty="0" smtClean="0">
                <a:hlinkClick r:id="rId9"/>
              </a:rPr>
              <a:t>/</a:t>
            </a:r>
            <a:r>
              <a:rPr lang="sr-Cyrl-BA" dirty="0" smtClean="0"/>
              <a:t> </a:t>
            </a:r>
            <a:r>
              <a:rPr lang="sr-Cyrl-BA" sz="2200" dirty="0" smtClean="0">
                <a:latin typeface="Bahnschrift SemiBold SemiConden" panose="020B0502040204020203" pitchFamily="34" charset="0"/>
              </a:rPr>
              <a:t>за прављење </a:t>
            </a:r>
            <a:r>
              <a:rPr lang="sr-Cyrl-BA" sz="2200" dirty="0" smtClean="0">
                <a:latin typeface="Bahnschrift SemiBold SemiConden" panose="020B0502040204020203" pitchFamily="34" charset="0"/>
              </a:rPr>
              <a:t>диплома </a:t>
            </a:r>
            <a:r>
              <a:rPr lang="sr-Cyrl-BA" sz="2200" dirty="0" smtClean="0">
                <a:latin typeface="Bahnschrift SemiBold SemiConden" panose="020B0502040204020203" pitchFamily="34" charset="0"/>
              </a:rPr>
              <a:t>и похвалница, како би подстакао ђаке да више раде.</a:t>
            </a:r>
            <a:endParaRPr lang="en-US" sz="2200" dirty="0" smtClean="0">
              <a:latin typeface="Bahnschrift SemiBold SemiConden" panose="020B0502040204020203" pitchFamily="34" charset="0"/>
            </a:endParaRPr>
          </a:p>
          <a:p>
            <a:r>
              <a:rPr lang="en-US" dirty="0">
                <a:hlinkClick r:id="rId10"/>
              </a:rPr>
              <a:t>https://shotcut.org/download</a:t>
            </a:r>
            <a:r>
              <a:rPr lang="en-US" dirty="0" smtClean="0">
                <a:hlinkClick r:id="rId10"/>
              </a:rPr>
              <a:t>/</a:t>
            </a:r>
            <a:r>
              <a:rPr lang="en-US" dirty="0" smtClean="0"/>
              <a:t> </a:t>
            </a:r>
            <a:r>
              <a:rPr lang="sr-Cyrl-BA" sz="2200" dirty="0" smtClean="0">
                <a:latin typeface="Bahnschrift SemiBold SemiConden" panose="020B0502040204020203" pitchFamily="34" charset="0"/>
              </a:rPr>
              <a:t> програм за прављење и уређивање клипова</a:t>
            </a:r>
            <a:endParaRPr lang="en-US" dirty="0" smtClean="0"/>
          </a:p>
          <a:p>
            <a:r>
              <a:rPr lang="en-US" dirty="0">
                <a:hlinkClick r:id="rId11"/>
              </a:rPr>
              <a:t>https://</a:t>
            </a:r>
            <a:r>
              <a:rPr lang="en-US" dirty="0" smtClean="0">
                <a:hlinkClick r:id="rId11"/>
              </a:rPr>
              <a:t>obsproject.com/download</a:t>
            </a:r>
            <a:r>
              <a:rPr lang="sr-Cyrl-BA" dirty="0" smtClean="0"/>
              <a:t> </a:t>
            </a:r>
            <a:r>
              <a:rPr lang="sr-Cyrl-BA" sz="2200" dirty="0" smtClean="0">
                <a:latin typeface="Bahnschrift SemiBold SemiConden" panose="020B0502040204020203" pitchFamily="34" charset="0"/>
              </a:rPr>
              <a:t>програм за снимање екрана на рачунару</a:t>
            </a:r>
          </a:p>
          <a:p>
            <a:endParaRPr lang="en-US" sz="2200" dirty="0"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4073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298</TotalTime>
  <Words>1149</Words>
  <Application>Microsoft Office PowerPoint</Application>
  <PresentationFormat>Widescreen</PresentationFormat>
  <Paragraphs>175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Bahnschrift SemiBold SemiConden</vt:lpstr>
      <vt:lpstr>Calibri</vt:lpstr>
      <vt:lpstr>Century Gothic</vt:lpstr>
      <vt:lpstr>Times New Roman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Nenad Jankovic</dc:creator>
  <cp:lastModifiedBy>Nenad Jankovic</cp:lastModifiedBy>
  <cp:revision>19</cp:revision>
  <dcterms:created xsi:type="dcterms:W3CDTF">2020-05-30T00:19:50Z</dcterms:created>
  <dcterms:modified xsi:type="dcterms:W3CDTF">2020-05-30T14:42:38Z</dcterms:modified>
</cp:coreProperties>
</file>